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handoutMasterIdLst>
    <p:handoutMasterId r:id="rId49"/>
  </p:handoutMasterIdLst>
  <p:sldIdLst>
    <p:sldId id="263" r:id="rId2"/>
    <p:sldId id="293" r:id="rId3"/>
    <p:sldId id="323" r:id="rId4"/>
    <p:sldId id="265" r:id="rId5"/>
    <p:sldId id="266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10" r:id="rId31"/>
    <p:sldId id="322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4" r:id="rId44"/>
    <p:sldId id="325" r:id="rId45"/>
    <p:sldId id="326" r:id="rId46"/>
    <p:sldId id="327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C5BD"/>
    <a:srgbClr val="183D3D"/>
    <a:srgbClr val="F9FBFD"/>
    <a:srgbClr val="EEEEEE"/>
    <a:srgbClr val="93B1A6"/>
    <a:srgbClr val="EEEDED"/>
    <a:srgbClr val="0D1282"/>
    <a:srgbClr val="404258"/>
    <a:srgbClr val="F7F7F7"/>
    <a:srgbClr val="212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6D7B2B-4238-4F30-B13F-54B07B695728}">
  <a:tblStyle styleId="{F06D7B2B-4238-4F30-B13F-54B07B6957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1168" autoAdjust="0"/>
  </p:normalViewPr>
  <p:slideViewPr>
    <p:cSldViewPr snapToGrid="0">
      <p:cViewPr varScale="1">
        <p:scale>
          <a:sx n="86" d="100"/>
          <a:sy n="86" d="100"/>
        </p:scale>
        <p:origin x="72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22BF4-CAF3-49CB-B785-B7BC49F4E343}" type="datetimeFigureOut">
              <a:rPr lang="ko-KR" altLang="en-US" smtClean="0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2023-10-03</a:t>
            </a:fld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BDADA-A72E-41B9-9E32-99F938F89862}" type="slidenum">
              <a:rPr lang="ko-KR" altLang="en-US" smtClean="0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‹#›</a:t>
            </a:fld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730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45341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324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11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97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12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01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13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980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14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53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15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335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16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814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17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303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18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433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19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790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20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63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lang="ko-KR" altLang="en-US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/>
                <a:ea typeface="아리따-돋움4.0(TTF)-Medium"/>
              </a:rPr>
              <a:t>3</a:t>
            </a:fld>
            <a:endParaRPr dirty="0">
              <a:latin typeface="아리따-돋움4.0(TTF)-Medium"/>
              <a:ea typeface="아리따-돋움4.0(TTF)-Medium"/>
            </a:endParaRPr>
          </a:p>
        </p:txBody>
      </p:sp>
    </p:spTree>
    <p:extLst>
      <p:ext uri="{BB962C8B-B14F-4D97-AF65-F5344CB8AC3E}">
        <p14:creationId xmlns:p14="http://schemas.microsoft.com/office/powerpoint/2010/main" val="3101000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21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531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22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873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23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8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24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819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25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07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26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364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27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52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28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625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29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513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30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832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4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805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31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366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32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544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33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904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34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7087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35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787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36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408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37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27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38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216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39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1261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40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55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5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2296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41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5050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42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770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lang="ko-KR" altLang="en-US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/>
                <a:ea typeface="아리따-돋움4.0(TTF)-Medium"/>
              </a:rPr>
              <a:t>43</a:t>
            </a:fld>
            <a:endParaRPr dirty="0">
              <a:latin typeface="아리따-돋움4.0(TTF)-Medium"/>
              <a:ea typeface="아리따-돋움4.0(TTF)-Medium"/>
            </a:endParaRPr>
          </a:p>
        </p:txBody>
      </p:sp>
    </p:spTree>
    <p:extLst>
      <p:ext uri="{BB962C8B-B14F-4D97-AF65-F5344CB8AC3E}">
        <p14:creationId xmlns:p14="http://schemas.microsoft.com/office/powerpoint/2010/main" val="3325296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lang="ko-KR" altLang="en-US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/>
                <a:ea typeface="아리따-돋움4.0(TTF)-Medium"/>
              </a:rPr>
              <a:t>44</a:t>
            </a:fld>
            <a:endParaRPr dirty="0">
              <a:latin typeface="아리따-돋움4.0(TTF)-Medium"/>
              <a:ea typeface="아리따-돋움4.0(TTF)-Medium"/>
            </a:endParaRPr>
          </a:p>
        </p:txBody>
      </p:sp>
    </p:spTree>
    <p:extLst>
      <p:ext uri="{BB962C8B-B14F-4D97-AF65-F5344CB8AC3E}">
        <p14:creationId xmlns:p14="http://schemas.microsoft.com/office/powerpoint/2010/main" val="23487926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lang="ko-KR" altLang="en-US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/>
                <a:ea typeface="아리따-돋움4.0(TTF)-Medium"/>
              </a:rPr>
              <a:t>45</a:t>
            </a:fld>
            <a:endParaRPr dirty="0">
              <a:latin typeface="아리따-돋움4.0(TTF)-Medium"/>
              <a:ea typeface="아리따-돋움4.0(TTF)-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22503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lang="ko-KR" altLang="en-US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/>
                <a:ea typeface="아리따-돋움4.0(TTF)-Medium"/>
              </a:rPr>
              <a:t>46</a:t>
            </a:fld>
            <a:endParaRPr dirty="0">
              <a:latin typeface="아리따-돋움4.0(TTF)-Medium"/>
              <a:ea typeface="아리따-돋움4.0(TTF)-Medium"/>
            </a:endParaRPr>
          </a:p>
        </p:txBody>
      </p:sp>
    </p:spTree>
    <p:extLst>
      <p:ext uri="{BB962C8B-B14F-4D97-AF65-F5344CB8AC3E}">
        <p14:creationId xmlns:p14="http://schemas.microsoft.com/office/powerpoint/2010/main" val="302546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6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002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7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46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8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83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9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94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90d87717_5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3a90d87717_5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140" name="Google Shape;140;g13a90d87717_5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10</a:t>
            </a:fld>
            <a:endParaRPr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86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3509963"/>
          </a:xfrm>
          <a:prstGeom prst="rect">
            <a:avLst/>
          </a:prstGeom>
          <a:solidFill>
            <a:srgbClr val="18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043709" y="2170545"/>
            <a:ext cx="9144000" cy="133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043709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00038" y="1110000"/>
            <a:ext cx="11604271" cy="5379700"/>
          </a:xfrm>
          <a:prstGeom prst="rect">
            <a:avLst/>
          </a:prstGeom>
          <a:solidFill>
            <a:srgbClr val="AFC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9" userDrawn="1">
          <p15:clr>
            <a:srgbClr val="FBAE40"/>
          </p15:clr>
        </p15:guide>
        <p15:guide id="2" pos="7491" userDrawn="1">
          <p15:clr>
            <a:srgbClr val="FBAE40"/>
          </p15:clr>
        </p15:guide>
        <p15:guide id="3" orient="horz" pos="4088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pos="2910" userDrawn="1">
          <p15:clr>
            <a:srgbClr val="FBAE40"/>
          </p15:clr>
        </p15:guide>
        <p15:guide id="6" orient="horz" pos="247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HVACEMS : </a:t>
            </a:r>
            <a:r>
              <a:rPr lang="ko-KR" altLang="en-US" dirty="0"/>
              <a:t>화면 정의서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230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8" y="1803650"/>
            <a:ext cx="7958273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207522449"/>
              </p:ext>
            </p:extLst>
          </p:nvPr>
        </p:nvGraphicFramePr>
        <p:xfrm>
          <a:off x="300037" y="368300"/>
          <a:ext cx="8734022" cy="79758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데이터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청정도상세보기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HVAC-INNERDATA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>
            <p:extLst>
              <p:ext uri="{D42A27DB-BD31-4B8C-83A1-F6EECF244321}">
                <p14:modId xmlns:p14="http://schemas.microsoft.com/office/powerpoint/2010/main" val="1158105497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기본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시간간격으로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일 데이터를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꺾은선 그래프로 표시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25" y="2214477"/>
            <a:ext cx="186666" cy="18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32001" y="2466113"/>
            <a:ext cx="6317673" cy="2927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12737" y="225597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07060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2" y="1803650"/>
            <a:ext cx="7964905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75430951"/>
              </p:ext>
            </p:extLst>
          </p:nvPr>
        </p:nvGraphicFramePr>
        <p:xfrm>
          <a:off x="300037" y="368300"/>
          <a:ext cx="8734022" cy="79758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데이터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온도상세보기리스트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HVAC-INNERDATA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>
            <p:extLst>
              <p:ext uri="{D42A27DB-BD31-4B8C-83A1-F6EECF244321}">
                <p14:modId xmlns:p14="http://schemas.microsoft.com/office/powerpoint/2010/main" val="2090793347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선택 날짜에 맞는 데이터를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시간 간격으로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날짜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변경가능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EXCEL,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PDF, CSV 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파일로 다운로드 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25" y="2214477"/>
            <a:ext cx="186666" cy="18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67345" y="2530764"/>
            <a:ext cx="6474691" cy="3265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67345" y="2309090"/>
            <a:ext cx="1237673" cy="184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36291" y="2142834"/>
            <a:ext cx="2281381" cy="307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94516" y="236455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89319" y="190694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94516" y="208753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02221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24" y="1831590"/>
            <a:ext cx="7984801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305291955"/>
              </p:ext>
            </p:extLst>
          </p:nvPr>
        </p:nvGraphicFramePr>
        <p:xfrm>
          <a:off x="300037" y="368300"/>
          <a:ext cx="8734022" cy="79758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데이터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전력상세보기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HVAC-ELECDATA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>
            <p:extLst>
              <p:ext uri="{D42A27DB-BD31-4B8C-83A1-F6EECF244321}">
                <p14:modId xmlns:p14="http://schemas.microsoft.com/office/powerpoint/2010/main" val="953330838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전력데이터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조회 버튼 클릭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전력데이터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날짜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드롭박스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적력데이터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조회 버튼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기본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일 간격으로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개월 데이터를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막대 그래프로 표시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그래프 클릭 시 선택 날짜에 맞는 리스트 출력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그래프 인쇄 및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PDF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다운로드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895927" y="2715491"/>
            <a:ext cx="637309" cy="129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36291" y="2175161"/>
            <a:ext cx="2281382" cy="281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73090" y="2175161"/>
            <a:ext cx="591127" cy="281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85818" y="2493815"/>
            <a:ext cx="6336146" cy="292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7671" y="250314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30976" y="226299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70014" y="189816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341" y="1898162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71565" y="19860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829092" y="2165925"/>
            <a:ext cx="565354" cy="281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6036" y="2281471"/>
            <a:ext cx="831273" cy="184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094329" y="206917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48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8" y="1803650"/>
            <a:ext cx="7991454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807995230"/>
              </p:ext>
            </p:extLst>
          </p:nvPr>
        </p:nvGraphicFramePr>
        <p:xfrm>
          <a:off x="300037" y="368300"/>
          <a:ext cx="8734022" cy="79758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데이터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전력달력선택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HVAC-ELECDATA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>
            <p:extLst>
              <p:ext uri="{D42A27DB-BD31-4B8C-83A1-F6EECF244321}">
                <p14:modId xmlns:p14="http://schemas.microsoft.com/office/powerpoint/2010/main" val="838050336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전 날짜 달력 버튼 클릭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후 날짜 달력 버튼 클릭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달력화면에서 해당 날짜 선택 시 음영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682837" y="2207491"/>
            <a:ext cx="157018" cy="184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00618" y="2207490"/>
            <a:ext cx="157018" cy="184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22255" y="2429162"/>
            <a:ext cx="2540000" cy="1496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2792" y="199519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30174" y="198595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3857" y="220749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090631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4" y="1803650"/>
            <a:ext cx="8011505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2082843282"/>
              </p:ext>
            </p:extLst>
          </p:nvPr>
        </p:nvGraphicFramePr>
        <p:xfrm>
          <a:off x="300037" y="368300"/>
          <a:ext cx="8734022" cy="79758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데이터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전력상세보기리스트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HVAC-ELECDATA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>
            <p:extLst>
              <p:ext uri="{D42A27DB-BD31-4B8C-83A1-F6EECF244321}">
                <p14:modId xmlns:p14="http://schemas.microsoft.com/office/powerpoint/2010/main" val="2001642821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선택 날짜에 맞는 데이터를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일 간격으로 출력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날짜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변경가능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EXCEL,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PDF, CSV 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파일로 다운로드 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67345" y="2530764"/>
            <a:ext cx="6474691" cy="3265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67345" y="2309090"/>
            <a:ext cx="1237673" cy="184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36291" y="2142834"/>
            <a:ext cx="2281381" cy="307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94516" y="236455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9319" y="190694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4516" y="208753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233312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611163"/>
            <a:ext cx="8731375" cy="4365688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583037548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에너지 소비량 조회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HVAC-DATAANALYSIS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2023.09.25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에너지 소비 메뉴 선택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에너지 소비량 조회 선택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현재 날짜의 에너지 소비량 화면 출력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1394" y="2893040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3099" y="2538385"/>
            <a:ext cx="1124279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18460" y="2226086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6403" y="2815221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4192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617006"/>
            <a:ext cx="8731375" cy="4365688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217257674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에너지 소비량 조회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HVAC-DATAANALYSIS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2023.09.25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조회 가능</a:t>
                      </a:r>
                      <a:endParaRPr lang="en-US" altLang="ko-KR" sz="1100" u="none" strike="noStrike" cap="none" baseline="0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원하는 파일 형식으로 다운로드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시간 선택 시 하루 단위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월 선택 시 최대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12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월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연도 선택 시 최대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12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공조기 평균 전력소비량과 누적 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전력소비량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76095" y="2538197"/>
            <a:ext cx="1149292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9985" y="2907467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29266" y="1928707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36816" y="1980880"/>
            <a:ext cx="2715363" cy="2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803633" y="1980880"/>
            <a:ext cx="959355" cy="2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704296" y="1928707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280827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0" y="1618114"/>
            <a:ext cx="8731375" cy="4365688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2370838838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에너지 소비량 조회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HVAC-DATAANALYSIS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2023.09.25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시간별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조회 가능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월과 연도는 최대 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개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원하는 파일 형식으로 다운로드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전체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공조기의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평균치로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전력소비량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시각화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02670" y="2539505"/>
            <a:ext cx="1124126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1394" y="2922700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03633" y="1980880"/>
            <a:ext cx="959355" cy="2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704296" y="1928707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9266" y="1928707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036816" y="1980880"/>
            <a:ext cx="2715363" cy="2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88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617006"/>
            <a:ext cx="8731375" cy="4365688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1455217617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에너지 소비량 조회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HVAC-DATAANALYSIS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2023.09.25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월별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조회 가능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월은 최대 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개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원하는 파일 형식으로 다운로드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월별 평균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전력소비량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시각화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4282" y="2539442"/>
            <a:ext cx="1132514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5695" y="2910389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03633" y="1980880"/>
            <a:ext cx="959355" cy="2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04296" y="1928707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9266" y="1928707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36816" y="1980880"/>
            <a:ext cx="2715363" cy="2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717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610731"/>
            <a:ext cx="8722920" cy="436146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1512206465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에너지 소비량 조회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HVAC-DATAANALYSIS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2023.09.25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연도별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조회 가능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연도는 최대 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개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원하는 파일 형식으로 다운로드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연도별 평균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전력소비량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시각화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4282" y="2535247"/>
            <a:ext cx="1132514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306" y="2902590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03633" y="1980880"/>
            <a:ext cx="959355" cy="2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04296" y="1928707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9266" y="1928707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36816" y="1980880"/>
            <a:ext cx="2715363" cy="2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944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2818770548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로그인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HVAC-LOGIN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2023.09.20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관리자 이메일 입력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비밀번호 입력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로그인 버튼 클릭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12609" y="3892492"/>
            <a:ext cx="1090569" cy="260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20998" y="4202884"/>
            <a:ext cx="1090569" cy="260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30723" y="4588777"/>
            <a:ext cx="469783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38323" y="1896292"/>
            <a:ext cx="7984800" cy="3992400"/>
            <a:chOff x="330062" y="1110000"/>
            <a:chExt cx="8667794" cy="55184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062" y="1110000"/>
              <a:ext cx="8667794" cy="5518494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194495" y="3986693"/>
              <a:ext cx="1216404" cy="2600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194495" y="4345496"/>
              <a:ext cx="1216404" cy="2600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403900" y="4721078"/>
              <a:ext cx="503660" cy="2032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6763" y="3693529"/>
              <a:ext cx="335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  <a:latin typeface="아리따-돋움4.0(TTF)-Medium" panose="02020603020101020101" pitchFamily="18" charset="-127"/>
                  <a:ea typeface="아리따-돋움4.0(TTF)-Medium" panose="02020603020101020101" pitchFamily="18" charset="-127"/>
                </a:rPr>
                <a:t>①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55734" y="4569006"/>
              <a:ext cx="337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  <a:latin typeface="아리따-돋움4.0(TTF)-Medium" panose="02020603020101020101" pitchFamily="18" charset="-127"/>
                  <a:ea typeface="아리따-돋움4.0(TTF)-Medium" panose="02020603020101020101" pitchFamily="18" charset="-127"/>
                </a:rPr>
                <a:t>②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60722" y="4649897"/>
              <a:ext cx="266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  <a:latin typeface="아리따-돋움4.0(TTF)-Medium" panose="02020603020101020101" pitchFamily="18" charset="-127"/>
                  <a:ea typeface="아리따-돋움4.0(TTF)-Medium" panose="02020603020101020101" pitchFamily="18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605793"/>
            <a:ext cx="8731375" cy="4365688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792270457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에너지 소비량 분석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HVAC-DATAANALYSIS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2023.09.25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에너지 소비 메뉴 선택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에너지 소비량 분석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메뉴 클릭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원하는 파일 형식으로 다운로드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월별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연별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공조기별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조회 가능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85893" y="2537471"/>
            <a:ext cx="1132514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8917" y="3056638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26227" y="1963758"/>
            <a:ext cx="2765435" cy="234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7959" y="2241106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86197" y="1996581"/>
            <a:ext cx="940225" cy="20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6362" y="2786526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95260" y="1911560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88302" y="1911560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477197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605792"/>
            <a:ext cx="8731375" cy="4365688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1038730849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에너지 소비량 분석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HVAC-DATAANALYSIS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2023.09.25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연도별 에너지 소비량 분석 선택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원하는 파일 형식으로 다운로드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86288" y="2529081"/>
            <a:ext cx="1132514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306" y="3117151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23409" y="1919324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59277" y="1969013"/>
            <a:ext cx="2732385" cy="247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08231" y="1993448"/>
            <a:ext cx="940225" cy="20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01355" y="2170121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679769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587616"/>
            <a:ext cx="8731375" cy="4365688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692819816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에너지 소비량 분석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HVAC-DATAANALYSIS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2023.09.25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공조기별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에너지 소비량 분석 선택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원하는 파일 형식으로 다운로드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86288" y="2520692"/>
            <a:ext cx="1132514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7306" y="3100373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723409" y="1897290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059277" y="1946979"/>
            <a:ext cx="2732385" cy="247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08231" y="1971414"/>
            <a:ext cx="940225" cy="20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01355" y="2148087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7793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447713"/>
            <a:ext cx="8731375" cy="4365688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851444695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에너지 비용 조회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HVAC-COSTANALYSIS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2023.09.20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에너지 비용 메뉴 선택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에너지 비용 조회 선택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현재 날짜의 에너지 사용 요금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탄소배출량 조회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단가 설정 화면 출력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수정 버튼 클릭 시 단가 수정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53005" y="3044865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4127" y="2771439"/>
            <a:ext cx="1124279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6194" y="2475318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4137" y="3132949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346831" y="5217952"/>
            <a:ext cx="302219" cy="184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022583" y="5140954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785928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561640"/>
            <a:ext cx="8731375" cy="4365688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2883935762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에너지 비용 조회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HVAC-COSTANALYSIS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2023.09.20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기본 전기 요금 입력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부하별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요금 입력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활성화된 적용 버튼 클릭 시 단가 적용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85893" y="2882301"/>
            <a:ext cx="1149292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2823" y="3175232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24630" y="2713024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836972" y="3254926"/>
            <a:ext cx="1083945" cy="209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36972" y="3003941"/>
            <a:ext cx="1083945" cy="2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36972" y="3619138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22583" y="5267051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64006" y="3012330"/>
            <a:ext cx="1083945" cy="209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64006" y="3246536"/>
            <a:ext cx="1083945" cy="209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945661" y="3952710"/>
            <a:ext cx="1083945" cy="209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659845" y="3940125"/>
            <a:ext cx="1083945" cy="209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222498" y="4509213"/>
            <a:ext cx="2468497" cy="591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346831" y="5344049"/>
            <a:ext cx="302219" cy="184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9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586903"/>
            <a:ext cx="8717562" cy="4358781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9314468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에너지 비용 조회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HVAC-COSTANALYSIS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2023.09.20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조회할 날짜 선택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시작 날짜 선택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종료 날짜 선택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적용 버튼 클릭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02670" y="2903226"/>
            <a:ext cx="1124126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9783" y="3180062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11628" y="1973446"/>
            <a:ext cx="216717" cy="207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00257" y="2987165"/>
            <a:ext cx="198540" cy="192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025780" y="3287071"/>
            <a:ext cx="198540" cy="192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31185" y="3733101"/>
            <a:ext cx="288022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34422" y="1634892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7481" y="2703090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916" y="3010785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5651" y="3638962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427839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628280"/>
            <a:ext cx="8739698" cy="4369849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444641349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에너지 비용 조회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HVAC-COSTANALYSIS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2023.09.20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월간 에너지 비용 조회 새 창으로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원하는 파일 형식으로 다운로드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85893" y="2952924"/>
            <a:ext cx="1132514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8917" y="3229760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40458" y="2468136"/>
            <a:ext cx="940225" cy="20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86801" y="2150645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907187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5"/>
          <a:stretch/>
        </p:blipFill>
        <p:spPr>
          <a:xfrm>
            <a:off x="300037" y="1584541"/>
            <a:ext cx="8731375" cy="4371644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885228123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에너지 비용 조회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HVAC-COSTANALYSIS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2023.09.20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연간 에너지 비용 조회 새 창으로 출력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원하는 파일 형식으로 다운로드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85893" y="2902590"/>
            <a:ext cx="1132514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8917" y="3187815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40458" y="2434580"/>
            <a:ext cx="940225" cy="20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86801" y="2150645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447510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586334"/>
            <a:ext cx="8706144" cy="4353072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754268991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에너지 비용 분석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HVAC-COSTANALYSIS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2023.09.20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월간 선택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월간 에너지 비용 분석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화면 출력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원하는 파일 형식으로 다운로드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85893" y="2902590"/>
            <a:ext cx="1132514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8917" y="3340915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01185" y="1963758"/>
            <a:ext cx="3490477" cy="234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40086" y="1911560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86197" y="1996581"/>
            <a:ext cx="940225" cy="20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71678" y="2164360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60068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572237"/>
            <a:ext cx="8731375" cy="4365688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697098278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에너지 비용 분석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HVAC-COSTANALYSIS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2023.09.20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연간 선택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연간 에너지 비용 분석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화면 출력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원하는 파일 형식으로 다운로드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85893" y="2902590"/>
            <a:ext cx="1132514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8917" y="3340915"/>
            <a:ext cx="75500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39042" y="1894782"/>
            <a:ext cx="33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01185" y="1946980"/>
            <a:ext cx="3490477" cy="234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86197" y="1971414"/>
            <a:ext cx="940225" cy="20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46447" y="213080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08472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68" y="1873525"/>
            <a:ext cx="7984801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1100031994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  <a:cs typeface="Arial"/>
                          <a:sym typeface="Arial"/>
                        </a:rPr>
                        <a:t>데시보드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HVAC-DASHBOARD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>
                          <a:latin typeface="+mj-ea"/>
                          <a:ea typeface="+mj-ea"/>
                          <a:cs typeface="Arial"/>
                          <a:sym typeface="Arial"/>
                        </a:rPr>
                        <a:t>2023-09-20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https://ovenapp.io/project/RwxsvLO8RwXMIfX2Tbe4Z9RMmlaBY1ze#fOD4t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>
            <p:extLst>
              <p:ext uri="{D42A27DB-BD31-4B8C-83A1-F6EECF244321}">
                <p14:modId xmlns:p14="http://schemas.microsoft.com/office/powerpoint/2010/main" val="516774593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b="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실시간 공조기 전원 현황 출력</a:t>
                      </a:r>
                      <a:endParaRPr lang="ko-KR" altLang="en-US" sz="11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실시간 전력 사용량 데이터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b="0" i="0" u="none" strike="noStrike" cap="none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실시간 청결도 데이터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b="0" i="0" u="none" strike="noStrike" cap="none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실시간 온도 데이터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실시간 습도 데이터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실시간 차압 데이터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1" name="TextBox 18"/>
          <p:cNvSpPr txBox="1"/>
          <p:nvPr/>
        </p:nvSpPr>
        <p:spPr>
          <a:xfrm>
            <a:off x="1668251" y="1989016"/>
            <a:ext cx="266134" cy="33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① </a:t>
            </a:r>
            <a:endParaRPr lang="en-US" altLang="ko-KR" sz="1600" dirty="0">
              <a:solidFill>
                <a:srgbClr val="FF0000"/>
              </a:solidFill>
              <a:latin typeface="아리따-돋움4.0(TTF)-Medium"/>
              <a:ea typeface="아리따-돋움4.0(TTF)-Medium"/>
            </a:endParaRPr>
          </a:p>
        </p:txBody>
      </p:sp>
      <p:sp>
        <p:nvSpPr>
          <p:cNvPr id="152" name="TextBox 19"/>
          <p:cNvSpPr txBox="1"/>
          <p:nvPr/>
        </p:nvSpPr>
        <p:spPr>
          <a:xfrm>
            <a:off x="1653887" y="2846976"/>
            <a:ext cx="2661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②</a:t>
            </a:r>
          </a:p>
        </p:txBody>
      </p:sp>
      <p:sp>
        <p:nvSpPr>
          <p:cNvPr id="153" name="TextBox 22"/>
          <p:cNvSpPr txBox="1"/>
          <p:nvPr/>
        </p:nvSpPr>
        <p:spPr>
          <a:xfrm>
            <a:off x="8261715" y="3011036"/>
            <a:ext cx="2661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③</a:t>
            </a:r>
          </a:p>
        </p:txBody>
      </p:sp>
      <p:sp>
        <p:nvSpPr>
          <p:cNvPr id="154" name="TextBox 18"/>
          <p:cNvSpPr txBox="1"/>
          <p:nvPr/>
        </p:nvSpPr>
        <p:spPr>
          <a:xfrm>
            <a:off x="1618782" y="4348119"/>
            <a:ext cx="266134" cy="33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④ </a:t>
            </a:r>
          </a:p>
        </p:txBody>
      </p:sp>
      <p:sp>
        <p:nvSpPr>
          <p:cNvPr id="155" name="TextBox 18"/>
          <p:cNvSpPr txBox="1"/>
          <p:nvPr/>
        </p:nvSpPr>
        <p:spPr>
          <a:xfrm>
            <a:off x="3967368" y="4410314"/>
            <a:ext cx="381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⑤ 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1955125" y="3075709"/>
            <a:ext cx="3072163" cy="1381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5227134" y="3075708"/>
            <a:ext cx="3067121" cy="1381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955125" y="4516582"/>
            <a:ext cx="2086165" cy="130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4235825" y="4516582"/>
            <a:ext cx="2036674" cy="130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363856" y="4516581"/>
            <a:ext cx="2207702" cy="130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55125" y="2238550"/>
            <a:ext cx="6505384" cy="777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394782" y="4241037"/>
            <a:ext cx="381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674990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0" y="1841077"/>
            <a:ext cx="7984835" cy="3992417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2599337431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전체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HVAC-MONITOR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27127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클린룸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제어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메인화면으로 이동</a:t>
                      </a:r>
                      <a:endParaRPr lang="en-US" altLang="ko-KR" sz="1100" u="none" strike="noStrike" cap="none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baseline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u="none" strike="noStrike" cap="none" baseline="0" dirty="0" err="1">
                          <a:latin typeface="+mj-ea"/>
                          <a:ea typeface="+mj-ea"/>
                        </a:rPr>
                        <a:t>본화면이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cap="none" baseline="0" dirty="0" err="1">
                          <a:latin typeface="+mj-ea"/>
                          <a:ea typeface="+mj-ea"/>
                        </a:rPr>
                        <a:t>메인화면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)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Drop box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제어하려고 하는 화면 선택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온도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기압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청정도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)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내부도 출력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구역별 기기 고장 여부를 감시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청정도의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측정값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설정값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추천값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출력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및 </a:t>
                      </a:r>
                      <a:r>
                        <a:rPr lang="ko-KR" altLang="en-US" sz="1100" b="0" i="0" u="none" strike="noStrike" cap="none" baseline="0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기기별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전원 제어 가능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해당 구역 전체 기기 전원 제어 가능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00589" y="3177519"/>
            <a:ext cx="316837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22" name="직사각형 21"/>
          <p:cNvSpPr/>
          <p:nvPr/>
        </p:nvSpPr>
        <p:spPr>
          <a:xfrm flipV="1">
            <a:off x="2320219" y="2885812"/>
            <a:ext cx="968265" cy="529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25591" y="2450288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24841" y="3365426"/>
            <a:ext cx="1078792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7467819" y="2203484"/>
            <a:ext cx="459777" cy="281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3142051" y="3485157"/>
            <a:ext cx="146433" cy="141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2944537" y="3976943"/>
            <a:ext cx="311790" cy="16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44631" y="2542038"/>
            <a:ext cx="6570195" cy="3291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06617" y="2811188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36068" y="3384640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42062" y="2034539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06612" y="3894568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566497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0" y="1841077"/>
            <a:ext cx="7984835" cy="3992417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2820079085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 감시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알림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)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HVAC-MONITOR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2023.09.22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알림 발생시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상단부에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배너로 내용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784549" y="1812808"/>
            <a:ext cx="5639015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19005" y="1496223"/>
            <a:ext cx="316837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77424" y="1849464"/>
            <a:ext cx="604685" cy="271449"/>
          </a:xfrm>
          <a:prstGeom prst="rect">
            <a:avLst/>
          </a:prstGeom>
          <a:gradFill>
            <a:gsLst>
              <a:gs pos="12000">
                <a:srgbClr val="C0392B"/>
              </a:gs>
              <a:gs pos="100000">
                <a:srgbClr val="C0392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flipH="1">
            <a:off x="7751673" y="1849464"/>
            <a:ext cx="604685" cy="271449"/>
          </a:xfrm>
          <a:prstGeom prst="rect">
            <a:avLst/>
          </a:prstGeom>
          <a:gradFill>
            <a:gsLst>
              <a:gs pos="12000">
                <a:srgbClr val="C0392B"/>
              </a:gs>
              <a:gs pos="100000">
                <a:srgbClr val="C0392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73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0" y="1841077"/>
            <a:ext cx="7984835" cy="3992417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1171385562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알림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HVAC-MONITOR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2023.09.20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클린룸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제어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메인화면으로 이동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알림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아이콘 클릭하면 </a:t>
                      </a:r>
                      <a:r>
                        <a:rPr lang="ko-KR" altLang="en-US" sz="1100" b="0" i="0" u="none" strike="noStrike" cap="none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알림창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이상알림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고장알림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내역별로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구분지어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출력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최근알림이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상위로 정렬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버튼 클릭하면 해당 내역 삭제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전체삭제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글자나 아이콘 클릭하면 전체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알림내역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삭제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724841" y="3365426"/>
            <a:ext cx="1078792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8330268" y="1841075"/>
            <a:ext cx="275311" cy="271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8086988" y="2214693"/>
            <a:ext cx="427838" cy="20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7081706" y="2509705"/>
            <a:ext cx="1433120" cy="451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8388991" y="3036547"/>
            <a:ext cx="125835" cy="135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0589" y="3177519"/>
            <a:ext cx="316837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56480" y="2330374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67923" y="2927489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④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73386" y="2136360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92343" y="1797806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65565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1" y="1841077"/>
            <a:ext cx="7984833" cy="3992417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1626222932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설정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HVAC-MONITOR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클린룸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제어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메인화면으로 이동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설정 아이콘 클릭하면 </a:t>
                      </a:r>
                      <a:r>
                        <a:rPr lang="ko-KR" altLang="en-US" sz="1100" b="0" i="0" u="none" strike="noStrike" cap="none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설정창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청정도 설정 가능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온도 오차범위 설정 가능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기본값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:±1℃)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습도 오차범위 설정 가능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기본값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:±5%)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기압 오차범위 설정 가능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기본값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:±0.1)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청정도 오차범위 설정 가능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기본값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:1~10)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 flipV="1">
            <a:off x="8197698" y="2210393"/>
            <a:ext cx="199682" cy="250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4841" y="3365426"/>
            <a:ext cx="1078792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84426" y="2678927"/>
            <a:ext cx="1412954" cy="391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84426" y="3365425"/>
            <a:ext cx="1412954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84426" y="3801448"/>
            <a:ext cx="1412954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84426" y="4238394"/>
            <a:ext cx="1412954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84426" y="4668184"/>
            <a:ext cx="1412954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0589" y="3177519"/>
            <a:ext cx="316837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48507" y="2460808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34700" y="3167582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④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34699" y="3618585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96171" y="1972658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48507" y="4072379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43523" y="4518939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3552321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0" y="1841077"/>
            <a:ext cx="7984835" cy="3992417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184569168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HVAC-MONITOR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클린룸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제어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메인화면으로 이동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Drop box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제어하려고 하는 화면 선택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온도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기압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청정도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)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적정온도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전체설정온도 출력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전체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설정온도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slide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조정 가능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전체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설정온도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변경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에 </a:t>
                      </a:r>
                      <a:r>
                        <a:rPr lang="ko-KR" altLang="en-US" sz="1100" u="none" strike="noStrike" cap="none" baseline="0" dirty="0" err="1">
                          <a:latin typeface="+mj-ea"/>
                          <a:ea typeface="+mj-ea"/>
                        </a:rPr>
                        <a:t>변경내역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저장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)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측정온도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설정온도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추천온도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설정온도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개별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slide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조정 가능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측정값이 오차범위를 넘어가는지 감시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기기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고장 여부를 감시하고 관리자가 기기 전원 제어 가능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00589" y="3177519"/>
            <a:ext cx="316837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22" name="직사각형 21"/>
          <p:cNvSpPr/>
          <p:nvPr/>
        </p:nvSpPr>
        <p:spPr>
          <a:xfrm flipV="1">
            <a:off x="2607212" y="2877423"/>
            <a:ext cx="672883" cy="125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58265" y="2050205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24841" y="3365426"/>
            <a:ext cx="1078792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2273417" y="2203484"/>
            <a:ext cx="1314051" cy="3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3842158" y="2281805"/>
            <a:ext cx="1988191" cy="202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5910828" y="2281803"/>
            <a:ext cx="283079" cy="202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7467819" y="2203484"/>
            <a:ext cx="459777" cy="281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491164" y="3096931"/>
            <a:ext cx="830876" cy="12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3142051" y="3405093"/>
            <a:ext cx="146433" cy="141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2944537" y="3976943"/>
            <a:ext cx="311790" cy="16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44631" y="2541450"/>
            <a:ext cx="6536639" cy="329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24848" y="2089035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30023" y="208136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42062" y="2034539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9722" y="2373093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90116" y="277106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⑥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63179" y="298987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⑦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12264" y="3309550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⑧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07212" y="3891275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⑨</a:t>
            </a:r>
          </a:p>
        </p:txBody>
      </p:sp>
    </p:spTree>
    <p:extLst>
      <p:ext uri="{BB962C8B-B14F-4D97-AF65-F5344CB8AC3E}">
        <p14:creationId xmlns:p14="http://schemas.microsoft.com/office/powerpoint/2010/main" val="1356228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0" y="1841077"/>
            <a:ext cx="7984835" cy="3992417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/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클린룸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제어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메인화면으로 이동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Drop box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제어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하려고 하는 화면 선택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온도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기압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청정도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)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적정습도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전체설정습도 출력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전체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설정습도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slide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조정 가능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전체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설정습도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변경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에 </a:t>
                      </a:r>
                      <a:r>
                        <a:rPr lang="ko-KR" altLang="en-US" sz="1100" u="none" strike="noStrike" cap="none" baseline="0" dirty="0" err="1">
                          <a:latin typeface="+mj-ea"/>
                          <a:ea typeface="+mj-ea"/>
                        </a:rPr>
                        <a:t>변경내역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저장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)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측정습도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설정습도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추천습도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설정습도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개별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slide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조정 가능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측정값이 오차범위를 넘어가는지 감시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구역별 기기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고장 여부를 감시하고 관리자가 기기 전원 제어 가능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0589" y="3177519"/>
            <a:ext cx="316837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2607212" y="2877423"/>
            <a:ext cx="672883" cy="125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8265" y="2050205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24841" y="3365426"/>
            <a:ext cx="1078792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2273417" y="2203484"/>
            <a:ext cx="1314051" cy="3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3842158" y="2281805"/>
            <a:ext cx="1988191" cy="202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5910828" y="2281803"/>
            <a:ext cx="283079" cy="202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7467819" y="2203484"/>
            <a:ext cx="459777" cy="281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2491164" y="3096931"/>
            <a:ext cx="830876" cy="12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3142051" y="3405093"/>
            <a:ext cx="146433" cy="141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2944537" y="3976943"/>
            <a:ext cx="311790" cy="16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44631" y="2541450"/>
            <a:ext cx="6536639" cy="329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24848" y="2089035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30023" y="208136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42062" y="2034539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9722" y="2373093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90116" y="277106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⑥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63179" y="298987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⑦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12264" y="3309550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⑧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07212" y="3891275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⑨</a:t>
            </a:r>
          </a:p>
        </p:txBody>
      </p:sp>
    </p:spTree>
    <p:extLst>
      <p:ext uri="{BB962C8B-B14F-4D97-AF65-F5344CB8AC3E}">
        <p14:creationId xmlns:p14="http://schemas.microsoft.com/office/powerpoint/2010/main" val="2822069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0" y="1841077"/>
            <a:ext cx="7984835" cy="3992417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69139251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HVAC-MONITOR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클린룸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제어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메인화면으로 이동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Drop box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제어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하려고 하는 화면 선택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온도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기압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청정도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)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적정차압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전체설정차압 출력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전체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설정차압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slide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조정 가능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전체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설정차압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변경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에 </a:t>
                      </a:r>
                      <a:r>
                        <a:rPr lang="ko-KR" altLang="en-US" sz="1100" u="none" strike="noStrike" cap="none" baseline="0" dirty="0" err="1">
                          <a:latin typeface="+mj-ea"/>
                          <a:ea typeface="+mj-ea"/>
                        </a:rPr>
                        <a:t>변경내역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저장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)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측정차압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설정차압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추천차압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설정차압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개별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slide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조정 가능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측정값이 오차범위를 넘어가는지 감시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구역별 기기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고장 여부를 감시하고 관리자가 기기 전원 제어 가능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0589" y="3177519"/>
            <a:ext cx="316837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2607212" y="2877423"/>
            <a:ext cx="672883" cy="125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8265" y="2050205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24841" y="3365426"/>
            <a:ext cx="1078792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2273417" y="2203484"/>
            <a:ext cx="1314051" cy="3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3842158" y="2281805"/>
            <a:ext cx="1988191" cy="202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5910828" y="2281803"/>
            <a:ext cx="283079" cy="202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7467819" y="2203484"/>
            <a:ext cx="459777" cy="281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2491164" y="3096931"/>
            <a:ext cx="830876" cy="12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3142051" y="3405093"/>
            <a:ext cx="146433" cy="141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2944537" y="3976943"/>
            <a:ext cx="311790" cy="16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44631" y="2541450"/>
            <a:ext cx="6536639" cy="329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24848" y="2089035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30023" y="208136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42062" y="2034539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9722" y="2373093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90116" y="277106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⑥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63179" y="298987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⑦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12264" y="3309550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⑧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07212" y="3891275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⑨</a:t>
            </a:r>
          </a:p>
        </p:txBody>
      </p:sp>
    </p:spTree>
    <p:extLst>
      <p:ext uri="{BB962C8B-B14F-4D97-AF65-F5344CB8AC3E}">
        <p14:creationId xmlns:p14="http://schemas.microsoft.com/office/powerpoint/2010/main" val="2069883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0" y="1841077"/>
            <a:ext cx="7984835" cy="3992417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636520885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청정도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HVAC-MONITOR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클린룸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제어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메인화면으로 이동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Drop box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제어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하려고 하는 화면 선택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온도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기압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청정도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)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적정청정도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전체설정청정도 출력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전체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설정청정도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slide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조정 가능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전체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설정청정도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변경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에 </a:t>
                      </a:r>
                      <a:r>
                        <a:rPr lang="ko-KR" altLang="en-US" sz="1100" u="none" strike="noStrike" cap="none" baseline="0" dirty="0" err="1">
                          <a:latin typeface="+mj-ea"/>
                          <a:ea typeface="+mj-ea"/>
                        </a:rPr>
                        <a:t>변경내역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저장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)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측정청정도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설정청정도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추천청정도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설정청정도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개별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slide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조정 가능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측정값이 오차범위를 넘어가는지 감시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구역별 기기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고장 여부를 감시하고 관리자가 기기 전원 제어 가능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0589" y="3177519"/>
            <a:ext cx="316837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2607212" y="2877423"/>
            <a:ext cx="672883" cy="125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8265" y="2050205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24841" y="3365426"/>
            <a:ext cx="1078792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2273417" y="2203484"/>
            <a:ext cx="1314051" cy="3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3842158" y="2281805"/>
            <a:ext cx="1988191" cy="202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5910828" y="2281803"/>
            <a:ext cx="283079" cy="202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7467819" y="2203484"/>
            <a:ext cx="459777" cy="281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2491164" y="3096931"/>
            <a:ext cx="830876" cy="12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3142051" y="3405093"/>
            <a:ext cx="146433" cy="141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2944537" y="3976943"/>
            <a:ext cx="311790" cy="16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44631" y="2541450"/>
            <a:ext cx="6536639" cy="329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24848" y="2089035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30023" y="208136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42062" y="2034539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9722" y="2373093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90116" y="277106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⑥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63179" y="2989874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⑦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12264" y="3309550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⑧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07212" y="3891275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⑨</a:t>
            </a:r>
          </a:p>
        </p:txBody>
      </p:sp>
    </p:spTree>
    <p:extLst>
      <p:ext uri="{BB962C8B-B14F-4D97-AF65-F5344CB8AC3E}">
        <p14:creationId xmlns:p14="http://schemas.microsoft.com/office/powerpoint/2010/main" val="1052162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1" y="1841077"/>
            <a:ext cx="7984833" cy="3992417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2020776244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알림로그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HVAC-ALARM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알림로그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알림로그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화면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이전 아이콘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클릭시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현황으로 이동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알림로그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리스트로 출력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이전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다음 페이지 이동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알림로그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리스트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.csv</a:t>
                      </a:r>
                      <a:r>
                        <a:rPr lang="ko-KR" altLang="en-US" sz="1100" u="none" strike="noStrike" cap="none" baseline="0">
                          <a:latin typeface="+mj-ea"/>
                          <a:ea typeface="+mj-ea"/>
                        </a:rPr>
                        <a:t>로 다운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알림유형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로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검색가능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875843" y="3875713"/>
            <a:ext cx="407673" cy="134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59422" y="2208997"/>
            <a:ext cx="230106" cy="250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24219" y="2256637"/>
            <a:ext cx="438432" cy="142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89528" y="2528084"/>
            <a:ext cx="6233019" cy="2941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58657" y="5487404"/>
            <a:ext cx="1280747" cy="329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617" y="3770822"/>
            <a:ext cx="316837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61865" y="2438882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37510" y="5478163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④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7701" y="2164211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40229" y="2155822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939403" y="2232566"/>
            <a:ext cx="1837191" cy="20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7321" y="1924389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669930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1" y="1841077"/>
            <a:ext cx="7984833" cy="3992416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757394184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알림로그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HVAC-ALARM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구역별 검색 선택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A~J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까지의 구역 중 선택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검색버튼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클릭시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필터링된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내용을 리스트로 출력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6669248" y="2232565"/>
            <a:ext cx="687897" cy="980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37321" y="1924389"/>
            <a:ext cx="341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939404" y="2232566"/>
            <a:ext cx="671122" cy="20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8084" y="1932580"/>
            <a:ext cx="341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38847" y="1932580"/>
            <a:ext cx="341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431336" y="2232566"/>
            <a:ext cx="335561" cy="20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13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1" y="1753762"/>
            <a:ext cx="7938607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2167840567"/>
              </p:ext>
            </p:extLst>
          </p:nvPr>
        </p:nvGraphicFramePr>
        <p:xfrm>
          <a:off x="300037" y="368300"/>
          <a:ext cx="8734022" cy="79758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데이터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메인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HVAC-DATAMAIN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48146" y="2207493"/>
            <a:ext cx="1080655" cy="33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50473" y="2253673"/>
            <a:ext cx="1403927" cy="1459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747833" y="2253673"/>
            <a:ext cx="1403927" cy="1459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399013" y="2253673"/>
            <a:ext cx="1403927" cy="1459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050193" y="2279555"/>
            <a:ext cx="1403927" cy="1459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050472" y="4027350"/>
            <a:ext cx="1403927" cy="1459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747832" y="4027350"/>
            <a:ext cx="1403927" cy="1459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352438" y="4027349"/>
            <a:ext cx="3101682" cy="1459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2120" y="20117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11564" y="203026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00580" y="203026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151759" y="203949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66191" y="206341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11564" y="379985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12291" y="379985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99685" y="379985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⑧</a:t>
            </a:r>
          </a:p>
        </p:txBody>
      </p:sp>
      <p:graphicFrame>
        <p:nvGraphicFramePr>
          <p:cNvPr id="22" name="Google Shape;144;p18"/>
          <p:cNvGraphicFramePr/>
          <p:nvPr>
            <p:extLst>
              <p:ext uri="{D42A27DB-BD31-4B8C-83A1-F6EECF244321}">
                <p14:modId xmlns:p14="http://schemas.microsoft.com/office/powerpoint/2010/main" val="3943762563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클린룸데이터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조회를 클릭하면 데이터 조회 하면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클린룸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전체 구역의 최근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일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시간별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내부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평균온도를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표시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전체 구역의 최근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시간별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내부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평균습도를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표시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전체 구역의 최근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시간별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내부 평균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기압를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표시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전체 구역의 최근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시간별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내부 평균청정도를 표시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공조기 전체 최근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시간별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전력 소비량을 표시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공조기 전체 최근 한 달 전력 소비량을 표시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24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시간 기상 상황을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시간 단위로 표시</a:t>
                      </a: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②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③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④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⑤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⑥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⑦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그래프를 클릭하면 상세보기 화면으로 이동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402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2" y="1841077"/>
            <a:ext cx="7984831" cy="3992416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117948013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알림로그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HVAC-ALARM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알림유형별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검색 선택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비정상작동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적정값이상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온도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습도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기압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청정도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중 선택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검색버튼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클릭시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필터링된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내용을 리스트로 출력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6669248" y="2232565"/>
            <a:ext cx="687897" cy="980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37321" y="1924389"/>
            <a:ext cx="341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939404" y="2232566"/>
            <a:ext cx="671122" cy="20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8084" y="1932580"/>
            <a:ext cx="341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38847" y="1932580"/>
            <a:ext cx="341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431336" y="2232566"/>
            <a:ext cx="335561" cy="20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021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8" y="1908846"/>
            <a:ext cx="7984800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4171401592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(CCTV)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HVAC-CCTV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CCTV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</a:rPr>
                        <a:t>CCTV</a:t>
                      </a:r>
                      <a:r>
                        <a:rPr lang="en-US" altLang="ko-KR" sz="1100" u="none" strike="noStrike" cap="none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cap="none" baseline="0" dirty="0">
                          <a:latin typeface="+mj-ea"/>
                          <a:ea typeface="+mj-ea"/>
                        </a:rPr>
                        <a:t>화면 이동</a:t>
                      </a:r>
                      <a:endParaRPr lang="en-US" altLang="ko-KR" sz="1100" u="none" strike="noStrike" cap="none" baseline="0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이전 아이콘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클릭시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현황으로 이동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‘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cctv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A’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글자나 </a:t>
                      </a:r>
                      <a:r>
                        <a:rPr lang="en-US" altLang="ko-KR" sz="1100" b="0" i="0" u="none" strike="noStrike" cap="none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cctv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화면 </a:t>
                      </a:r>
                      <a:r>
                        <a:rPr lang="ko-KR" altLang="en-US" sz="1100" b="0" i="0" u="none" strike="noStrike" cap="none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클릭시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해당 </a:t>
                      </a:r>
                      <a:r>
                        <a:rPr lang="en-US" altLang="ko-KR" sz="1100" b="0" i="0" u="none" strike="noStrike" cap="none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cctv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전체화면으로 출력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875843" y="4092216"/>
            <a:ext cx="290227" cy="125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59422" y="2281382"/>
            <a:ext cx="230106" cy="205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18360" y="2334334"/>
            <a:ext cx="260059" cy="23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08000" y="2494376"/>
            <a:ext cx="1426127" cy="1309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617" y="3997406"/>
            <a:ext cx="316837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70488" y="2441005"/>
            <a:ext cx="26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40229" y="2229711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22616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8" y="1803650"/>
            <a:ext cx="7984800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1867108171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(CCTV)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HVAC-CCTV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이전 아이콘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클릭시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CCTV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기본화면으로 이동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선택된 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cctv</a:t>
                      </a:r>
                      <a:r>
                        <a:rPr lang="ko-KR" altLang="en-US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전체화면으로 출력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Drop box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로 원하는 구역 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cctv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로 이동 가능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959422" y="2153574"/>
            <a:ext cx="230106" cy="250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30808" y="2358427"/>
            <a:ext cx="4296848" cy="3181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2041" y="2079072"/>
            <a:ext cx="316837" cy="34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04783" y="2189148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②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513854" y="2195657"/>
            <a:ext cx="682305" cy="978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7586" y="1913347"/>
            <a:ext cx="33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135042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그림 157"/>
          <p:cNvPicPr>
            <a:picLocks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325" y="1790996"/>
            <a:ext cx="7984800" cy="3992400"/>
          </a:xfrm>
          <a:prstGeom prst="rect">
            <a:avLst/>
          </a:prstGeom>
        </p:spPr>
      </p:pic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b="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카테고리 및 검색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이전 점검리스트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 b="0" i="0" u="none" strike="noStrike" cap="none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2" name="직사각형 151"/>
          <p:cNvSpPr/>
          <p:nvPr/>
        </p:nvSpPr>
        <p:spPr>
          <a:xfrm>
            <a:off x="7010683" y="2087083"/>
            <a:ext cx="1432304" cy="348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53" name="TextBox 18"/>
          <p:cNvSpPr txBox="1"/>
          <p:nvPr/>
        </p:nvSpPr>
        <p:spPr>
          <a:xfrm>
            <a:off x="6744549" y="1809306"/>
            <a:ext cx="266134" cy="33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① </a:t>
            </a:r>
            <a:endParaRPr lang="en-US" altLang="ko-KR" sz="1600">
              <a:solidFill>
                <a:srgbClr val="FF0000"/>
              </a:solidFill>
              <a:latin typeface="아리따-돋움4.0(TTF)-Medium"/>
              <a:ea typeface="아리따-돋움4.0(TTF)-Medium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1898198" y="2471992"/>
            <a:ext cx="6583649" cy="3227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graphicFrame>
        <p:nvGraphicFramePr>
          <p:cNvPr id="155" name="Google Shape;143;p18"/>
          <p:cNvGraphicFramePr/>
          <p:nvPr>
            <p:extLst>
              <p:ext uri="{D42A27DB-BD31-4B8C-83A1-F6EECF244321}">
                <p14:modId xmlns:p14="http://schemas.microsoft.com/office/powerpoint/2010/main" val="3910254696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  <a:cs typeface="Arial"/>
                          <a:sym typeface="Arial"/>
                        </a:rPr>
                        <a:t>데시보드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HVAC_CHECK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>
                          <a:latin typeface="+mj-ea"/>
                          <a:ea typeface="+mj-ea"/>
                          <a:cs typeface="Arial"/>
                          <a:sym typeface="Arial"/>
                        </a:rPr>
                        <a:t>2023-09-20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https://ovenapp.io/project/RwxsvLO8RwXMIfX2Tbe4Z9RMmlaBY1ze#YUjNq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7" name="TextBox 18"/>
          <p:cNvSpPr txBox="1"/>
          <p:nvPr/>
        </p:nvSpPr>
        <p:spPr>
          <a:xfrm>
            <a:off x="1632064" y="2140649"/>
            <a:ext cx="266134" cy="33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519178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그림 182"/>
          <p:cNvPicPr>
            <a:picLocks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325" y="1832223"/>
            <a:ext cx="7984800" cy="3992400"/>
          </a:xfrm>
          <a:prstGeom prst="rect">
            <a:avLst/>
          </a:prstGeom>
        </p:spPr>
      </p:pic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b="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점검 기록표 제목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점검 기록표 점검자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b="0" i="0" u="none" strike="noStrike" cap="none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점검 기록표 첨부파일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점검 기록표 점검날짜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점검 기록표 수정날짜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환경 관리 점검 기록표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환경 점검 기록표 수정하기 버튼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장비 관리 점검 기록표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장비 점검 기록표 수정하기 버튼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56" name="Google Shape;143;p18"/>
          <p:cNvGraphicFramePr/>
          <p:nvPr>
            <p:extLst>
              <p:ext uri="{D42A27DB-BD31-4B8C-83A1-F6EECF244321}">
                <p14:modId xmlns:p14="http://schemas.microsoft.com/office/powerpoint/2010/main" val="1811856570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  <a:cs typeface="Arial"/>
                          <a:sym typeface="Arial"/>
                        </a:rPr>
                        <a:t>데시보드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HVAC_CHECK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>
                          <a:latin typeface="+mj-ea"/>
                          <a:ea typeface="+mj-ea"/>
                          <a:cs typeface="Arial"/>
                          <a:sym typeface="Arial"/>
                        </a:rPr>
                        <a:t>2023-09-20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https://ovenapp.io/project/RwxsvLO8RwXMIfX2Tbe4Z9RMmlaBY1ze#Mutd0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직사각형 157"/>
          <p:cNvSpPr/>
          <p:nvPr/>
        </p:nvSpPr>
        <p:spPr>
          <a:xfrm>
            <a:off x="1980498" y="1969738"/>
            <a:ext cx="1231727" cy="130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982846" y="2400915"/>
            <a:ext cx="6587237" cy="1338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982847" y="4146696"/>
            <a:ext cx="6587236" cy="1321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5848615" y="1924502"/>
            <a:ext cx="2639441" cy="165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5848615" y="2089656"/>
            <a:ext cx="2639441" cy="149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6473465" y="3808254"/>
            <a:ext cx="2014591" cy="244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9" name="TextBox 18"/>
          <p:cNvSpPr txBox="1"/>
          <p:nvPr/>
        </p:nvSpPr>
        <p:spPr>
          <a:xfrm>
            <a:off x="3143449" y="1843933"/>
            <a:ext cx="266134" cy="269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① </a:t>
            </a:r>
            <a:endParaRPr lang="en-US" altLang="ko-KR" sz="1200">
              <a:solidFill>
                <a:srgbClr val="FF0000"/>
              </a:solidFill>
              <a:latin typeface="아리따-돋움4.0(TTF)-Medium"/>
              <a:ea typeface="아리따-돋움4.0(TTF)-Medium"/>
            </a:endParaRPr>
          </a:p>
        </p:txBody>
      </p:sp>
      <p:sp>
        <p:nvSpPr>
          <p:cNvPr id="170" name="TextBox 19"/>
          <p:cNvSpPr txBox="1"/>
          <p:nvPr/>
        </p:nvSpPr>
        <p:spPr>
          <a:xfrm>
            <a:off x="3143449" y="1992184"/>
            <a:ext cx="266134" cy="268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②</a:t>
            </a:r>
          </a:p>
        </p:txBody>
      </p:sp>
      <p:sp>
        <p:nvSpPr>
          <p:cNvPr id="171" name="TextBox 22"/>
          <p:cNvSpPr txBox="1"/>
          <p:nvPr/>
        </p:nvSpPr>
        <p:spPr>
          <a:xfrm>
            <a:off x="3803080" y="2112236"/>
            <a:ext cx="266134" cy="267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③</a:t>
            </a:r>
          </a:p>
        </p:txBody>
      </p:sp>
      <p:sp>
        <p:nvSpPr>
          <p:cNvPr id="172" name="TextBox 18"/>
          <p:cNvSpPr txBox="1"/>
          <p:nvPr/>
        </p:nvSpPr>
        <p:spPr>
          <a:xfrm>
            <a:off x="5581769" y="1844799"/>
            <a:ext cx="266134" cy="269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④ </a:t>
            </a:r>
          </a:p>
        </p:txBody>
      </p:sp>
      <p:sp>
        <p:nvSpPr>
          <p:cNvPr id="173" name="TextBox 18"/>
          <p:cNvSpPr txBox="1"/>
          <p:nvPr/>
        </p:nvSpPr>
        <p:spPr>
          <a:xfrm>
            <a:off x="5582499" y="2040562"/>
            <a:ext cx="266134" cy="26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⑤ </a:t>
            </a:r>
          </a:p>
        </p:txBody>
      </p:sp>
      <p:sp>
        <p:nvSpPr>
          <p:cNvPr id="174" name="TextBox 18"/>
          <p:cNvSpPr txBox="1"/>
          <p:nvPr/>
        </p:nvSpPr>
        <p:spPr>
          <a:xfrm>
            <a:off x="1715076" y="2198560"/>
            <a:ext cx="266134" cy="26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⑥ </a:t>
            </a:r>
          </a:p>
        </p:txBody>
      </p:sp>
      <p:sp>
        <p:nvSpPr>
          <p:cNvPr id="175" name="TextBox 18"/>
          <p:cNvSpPr txBox="1"/>
          <p:nvPr/>
        </p:nvSpPr>
        <p:spPr>
          <a:xfrm>
            <a:off x="6165970" y="3790606"/>
            <a:ext cx="266134" cy="26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⑦ </a:t>
            </a:r>
          </a:p>
        </p:txBody>
      </p:sp>
      <p:sp>
        <p:nvSpPr>
          <p:cNvPr id="176" name="TextBox 18"/>
          <p:cNvSpPr txBox="1"/>
          <p:nvPr/>
        </p:nvSpPr>
        <p:spPr>
          <a:xfrm>
            <a:off x="1761738" y="3917419"/>
            <a:ext cx="266134" cy="270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⑧</a:t>
            </a:r>
          </a:p>
        </p:txBody>
      </p:sp>
      <p:sp>
        <p:nvSpPr>
          <p:cNvPr id="179" name="직사각형 178"/>
          <p:cNvSpPr/>
          <p:nvPr/>
        </p:nvSpPr>
        <p:spPr>
          <a:xfrm>
            <a:off x="1980498" y="2086384"/>
            <a:ext cx="1231727" cy="130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1981210" y="2189669"/>
            <a:ext cx="1869902" cy="130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6473465" y="5531595"/>
            <a:ext cx="2014591" cy="244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82" name="TextBox 18"/>
          <p:cNvSpPr txBox="1"/>
          <p:nvPr/>
        </p:nvSpPr>
        <p:spPr>
          <a:xfrm>
            <a:off x="6155165" y="5497345"/>
            <a:ext cx="266134" cy="270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⑨</a:t>
            </a:r>
          </a:p>
        </p:txBody>
      </p:sp>
    </p:spTree>
    <p:extLst>
      <p:ext uri="{BB962C8B-B14F-4D97-AF65-F5344CB8AC3E}">
        <p14:creationId xmlns:p14="http://schemas.microsoft.com/office/powerpoint/2010/main" val="629681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그림 155"/>
          <p:cNvPicPr>
            <a:picLocks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4648" y="1771931"/>
            <a:ext cx="7984800" cy="3988800"/>
          </a:xfrm>
          <a:prstGeom prst="rect">
            <a:avLst/>
          </a:prstGeom>
        </p:spPr>
      </p:pic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b="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점검 제목 수정란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점검자 수정란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b="0" i="0" u="none" strike="noStrike" cap="none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첨부파일 변경 버튼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최초 점검한 날짜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최근 수정한 날짜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환경 관리 점검 기록표 수정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환경 점검 기록표 수정완료 버튼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2" name="직사각형 151"/>
          <p:cNvSpPr/>
          <p:nvPr/>
        </p:nvSpPr>
        <p:spPr>
          <a:xfrm>
            <a:off x="1931756" y="2062945"/>
            <a:ext cx="1350422" cy="171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53" name="TextBox 18"/>
          <p:cNvSpPr txBox="1"/>
          <p:nvPr/>
        </p:nvSpPr>
        <p:spPr>
          <a:xfrm>
            <a:off x="3216941" y="1941749"/>
            <a:ext cx="266134" cy="33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① </a:t>
            </a:r>
            <a:endParaRPr lang="en-US" altLang="ko-KR" sz="1600" dirty="0">
              <a:solidFill>
                <a:srgbClr val="FF0000"/>
              </a:solidFill>
              <a:latin typeface="아리따-돋움4.0(TTF)-Medium"/>
              <a:ea typeface="아리따-돋움4.0(TTF)-Medium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1948873" y="2785413"/>
            <a:ext cx="6547608" cy="2396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graphicFrame>
        <p:nvGraphicFramePr>
          <p:cNvPr id="155" name="Google Shape;143;p18"/>
          <p:cNvGraphicFramePr/>
          <p:nvPr>
            <p:extLst>
              <p:ext uri="{D42A27DB-BD31-4B8C-83A1-F6EECF244321}">
                <p14:modId xmlns:p14="http://schemas.microsoft.com/office/powerpoint/2010/main" val="3141880715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 firstRow="1" bandRow="1"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  <a:cs typeface="Arial"/>
                          <a:sym typeface="Arial"/>
                        </a:rPr>
                        <a:t>데시보드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HVAC_CHECK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>
                          <a:latin typeface="+mj-ea"/>
                          <a:ea typeface="+mj-ea"/>
                          <a:cs typeface="Arial"/>
                          <a:sym typeface="Arial"/>
                        </a:rPr>
                        <a:t>2023-09-20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https://ovenapp.io/project/RwxsvLO8RwXMIfX2Tbe4Z9RMmlaBY1ze#YUjNq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7" name="직사각형 156"/>
          <p:cNvSpPr/>
          <p:nvPr/>
        </p:nvSpPr>
        <p:spPr>
          <a:xfrm>
            <a:off x="1931938" y="2254905"/>
            <a:ext cx="1350423" cy="144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931938" y="2423800"/>
            <a:ext cx="2760135" cy="192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1" name="TextBox 18"/>
          <p:cNvSpPr txBox="1"/>
          <p:nvPr/>
        </p:nvSpPr>
        <p:spPr>
          <a:xfrm>
            <a:off x="3202351" y="2141590"/>
            <a:ext cx="266134" cy="33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②</a:t>
            </a:r>
          </a:p>
        </p:txBody>
      </p:sp>
      <p:sp>
        <p:nvSpPr>
          <p:cNvPr id="162" name="TextBox 22"/>
          <p:cNvSpPr txBox="1"/>
          <p:nvPr/>
        </p:nvSpPr>
        <p:spPr>
          <a:xfrm>
            <a:off x="4667048" y="2350882"/>
            <a:ext cx="2661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③</a:t>
            </a:r>
          </a:p>
        </p:txBody>
      </p:sp>
      <p:sp>
        <p:nvSpPr>
          <p:cNvPr id="163" name="직사각형 162"/>
          <p:cNvSpPr/>
          <p:nvPr/>
        </p:nvSpPr>
        <p:spPr>
          <a:xfrm>
            <a:off x="5809881" y="2060722"/>
            <a:ext cx="2634207" cy="17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5810064" y="2254905"/>
            <a:ext cx="2635696" cy="195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5" name="TextBox 18"/>
          <p:cNvSpPr txBox="1"/>
          <p:nvPr/>
        </p:nvSpPr>
        <p:spPr>
          <a:xfrm>
            <a:off x="5475917" y="1967332"/>
            <a:ext cx="266134" cy="337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④ </a:t>
            </a:r>
          </a:p>
        </p:txBody>
      </p:sp>
      <p:sp>
        <p:nvSpPr>
          <p:cNvPr id="166" name="TextBox 18"/>
          <p:cNvSpPr txBox="1"/>
          <p:nvPr/>
        </p:nvSpPr>
        <p:spPr>
          <a:xfrm>
            <a:off x="5483183" y="2184215"/>
            <a:ext cx="266134" cy="337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⑤ 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7577370" y="5242513"/>
            <a:ext cx="836957" cy="391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8" name="TextBox 18"/>
          <p:cNvSpPr txBox="1"/>
          <p:nvPr/>
        </p:nvSpPr>
        <p:spPr>
          <a:xfrm>
            <a:off x="7222495" y="5208477"/>
            <a:ext cx="266134" cy="337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⑦ </a:t>
            </a:r>
          </a:p>
        </p:txBody>
      </p:sp>
      <p:sp>
        <p:nvSpPr>
          <p:cNvPr id="169" name="TextBox 18"/>
          <p:cNvSpPr txBox="1"/>
          <p:nvPr/>
        </p:nvSpPr>
        <p:spPr>
          <a:xfrm>
            <a:off x="1682739" y="2616518"/>
            <a:ext cx="266134" cy="337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⑥ </a:t>
            </a:r>
          </a:p>
        </p:txBody>
      </p:sp>
    </p:spTree>
    <p:extLst>
      <p:ext uri="{BB962C8B-B14F-4D97-AF65-F5344CB8AC3E}">
        <p14:creationId xmlns:p14="http://schemas.microsoft.com/office/powerpoint/2010/main" val="3379470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169"/>
          <p:cNvPicPr>
            <a:picLocks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325" y="1854968"/>
            <a:ext cx="7984800" cy="3992400"/>
          </a:xfrm>
          <a:prstGeom prst="rect">
            <a:avLst/>
          </a:prstGeom>
        </p:spPr>
      </p:pic>
      <p:graphicFrame>
        <p:nvGraphicFramePr>
          <p:cNvPr id="144" name="Google Shape;144;p18"/>
          <p:cNvGraphicFramePr/>
          <p:nvPr/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b="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점검 제목 수정란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점검자 수정란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b="0" i="0" u="none" strike="noStrike" cap="none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첨부파일 변경 버튼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최초 점검한 날짜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최근 수정한 날짜 출력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장비 관리 점검 기록표 수정 기능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</a:rPr>
                        <a:t>장비 점검 기록표 수정완료 버튼 구현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100" u="none" strike="noStrike" cap="none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 u="none" strike="noStrike" cap="none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2" name="직사각형 151"/>
          <p:cNvSpPr/>
          <p:nvPr/>
        </p:nvSpPr>
        <p:spPr>
          <a:xfrm>
            <a:off x="1897658" y="2130996"/>
            <a:ext cx="1350422" cy="204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53" name="TextBox 18"/>
          <p:cNvSpPr txBox="1"/>
          <p:nvPr/>
        </p:nvSpPr>
        <p:spPr>
          <a:xfrm>
            <a:off x="3190627" y="2033846"/>
            <a:ext cx="266134" cy="33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① </a:t>
            </a:r>
            <a:endParaRPr lang="en-US" altLang="ko-KR" sz="1600" dirty="0">
              <a:solidFill>
                <a:srgbClr val="FF0000"/>
              </a:solidFill>
              <a:latin typeface="아리따-돋움4.0(TTF)-Medium"/>
              <a:ea typeface="아리따-돋움4.0(TTF)-Medium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1899227" y="2702382"/>
            <a:ext cx="6552046" cy="2607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graphicFrame>
        <p:nvGraphicFramePr>
          <p:cNvPr id="155" name="Google Shape;143;p18"/>
          <p:cNvGraphicFramePr/>
          <p:nvPr>
            <p:extLst>
              <p:ext uri="{D42A27DB-BD31-4B8C-83A1-F6EECF244321}">
                <p14:modId xmlns:p14="http://schemas.microsoft.com/office/powerpoint/2010/main" val="557643415"/>
              </p:ext>
            </p:extLst>
          </p:nvPr>
        </p:nvGraphicFramePr>
        <p:xfrm>
          <a:off x="300037" y="368300"/>
          <a:ext cx="8734022" cy="741700"/>
        </p:xfrm>
        <a:graphic>
          <a:graphicData uri="http://schemas.openxmlformats.org/drawingml/2006/table">
            <a:tbl>
              <a:tblPr firstRow="1" bandRow="1"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 u="none" strike="noStrike" cap="none">
                          <a:latin typeface="+mj-ea"/>
                          <a:ea typeface="+mj-ea"/>
                          <a:cs typeface="Arial"/>
                          <a:sym typeface="Arial"/>
                        </a:rPr>
                        <a:t>데시보드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HVAC_CHECK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>
                          <a:latin typeface="+mj-ea"/>
                          <a:ea typeface="+mj-ea"/>
                          <a:cs typeface="Arial"/>
                          <a:sym typeface="Arial"/>
                        </a:rPr>
                        <a:t>2023-09-20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https://ovenapp.io/project/RwxsvLO8RwXMIfX2Tbe4Z9RMmlaBY1ze#YUjNq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7" name="직사각형 156"/>
          <p:cNvSpPr/>
          <p:nvPr/>
        </p:nvSpPr>
        <p:spPr>
          <a:xfrm>
            <a:off x="1897657" y="2325977"/>
            <a:ext cx="1350423" cy="146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899227" y="2505379"/>
            <a:ext cx="2802082" cy="175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1" name="TextBox 18"/>
          <p:cNvSpPr txBox="1"/>
          <p:nvPr/>
        </p:nvSpPr>
        <p:spPr>
          <a:xfrm>
            <a:off x="3187228" y="2233275"/>
            <a:ext cx="266134" cy="33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②</a:t>
            </a:r>
          </a:p>
        </p:txBody>
      </p:sp>
      <p:sp>
        <p:nvSpPr>
          <p:cNvPr id="162" name="TextBox 22"/>
          <p:cNvSpPr txBox="1"/>
          <p:nvPr/>
        </p:nvSpPr>
        <p:spPr>
          <a:xfrm>
            <a:off x="4642027" y="2399403"/>
            <a:ext cx="2661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③</a:t>
            </a:r>
          </a:p>
        </p:txBody>
      </p:sp>
      <p:sp>
        <p:nvSpPr>
          <p:cNvPr id="163" name="직사각형 162"/>
          <p:cNvSpPr/>
          <p:nvPr/>
        </p:nvSpPr>
        <p:spPr>
          <a:xfrm>
            <a:off x="5889975" y="2071906"/>
            <a:ext cx="2570318" cy="22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5889974" y="2325977"/>
            <a:ext cx="2570318" cy="194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5" name="TextBox 18"/>
          <p:cNvSpPr txBox="1"/>
          <p:nvPr/>
        </p:nvSpPr>
        <p:spPr>
          <a:xfrm>
            <a:off x="5581373" y="2000206"/>
            <a:ext cx="266134" cy="337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④ </a:t>
            </a:r>
          </a:p>
        </p:txBody>
      </p:sp>
      <p:sp>
        <p:nvSpPr>
          <p:cNvPr id="166" name="TextBox 18"/>
          <p:cNvSpPr txBox="1"/>
          <p:nvPr/>
        </p:nvSpPr>
        <p:spPr>
          <a:xfrm>
            <a:off x="5582628" y="2254171"/>
            <a:ext cx="266134" cy="337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⑤ </a:t>
            </a:r>
          </a:p>
        </p:txBody>
      </p:sp>
      <p:sp>
        <p:nvSpPr>
          <p:cNvPr id="167" name="직사각형 166"/>
          <p:cNvSpPr/>
          <p:nvPr/>
        </p:nvSpPr>
        <p:spPr>
          <a:xfrm flipV="1">
            <a:off x="7541181" y="5331929"/>
            <a:ext cx="919111" cy="368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아리따-돋움4.0(TTF)-Medium"/>
              <a:ea typeface="아리따-돋움4.0(TTF)-Medium"/>
            </a:endParaRPr>
          </a:p>
        </p:txBody>
      </p:sp>
      <p:sp>
        <p:nvSpPr>
          <p:cNvPr id="168" name="TextBox 18"/>
          <p:cNvSpPr txBox="1"/>
          <p:nvPr/>
        </p:nvSpPr>
        <p:spPr>
          <a:xfrm>
            <a:off x="7205159" y="5331929"/>
            <a:ext cx="266134" cy="337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⑦ </a:t>
            </a:r>
          </a:p>
        </p:txBody>
      </p:sp>
      <p:sp>
        <p:nvSpPr>
          <p:cNvPr id="169" name="TextBox 18"/>
          <p:cNvSpPr txBox="1"/>
          <p:nvPr/>
        </p:nvSpPr>
        <p:spPr>
          <a:xfrm>
            <a:off x="1559308" y="2466489"/>
            <a:ext cx="266134" cy="337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rgbClr val="FF0000"/>
                </a:solidFill>
                <a:latin typeface="아리따-돋움4.0(TTF)-Medium"/>
                <a:ea typeface="아리따-돋움4.0(TTF)-Medium"/>
              </a:rPr>
              <a:t>⑥ </a:t>
            </a:r>
          </a:p>
        </p:txBody>
      </p:sp>
    </p:spTree>
    <p:extLst>
      <p:ext uri="{BB962C8B-B14F-4D97-AF65-F5344CB8AC3E}">
        <p14:creationId xmlns:p14="http://schemas.microsoft.com/office/powerpoint/2010/main" val="290691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2" y="1877770"/>
            <a:ext cx="7984800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1599590336"/>
              </p:ext>
            </p:extLst>
          </p:nvPr>
        </p:nvGraphicFramePr>
        <p:xfrm>
          <a:off x="300037" y="368300"/>
          <a:ext cx="8734022" cy="79758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데이터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온도상세보기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HVAC-INNERDATA</a:t>
                      </a: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>
            <p:extLst>
              <p:ext uri="{D42A27DB-BD31-4B8C-83A1-F6EECF244321}">
                <p14:modId xmlns:p14="http://schemas.microsoft.com/office/powerpoint/2010/main" val="1154153226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내부데이터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조회버튼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클릭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내부데이터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날짜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드롭박스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내부데이터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구역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드롭박스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조회 버튼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기본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시간 간격으로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일 데이터를</a:t>
                      </a:r>
                      <a:r>
                        <a:rPr lang="en-US" altLang="ko-KR" sz="1100" b="0" i="0" u="none" strike="noStrike" cap="none" baseline="0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꺾은선 그래프로 표시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그래프 클릭 시 선택 날짜에 맞는 리스트 출력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그래프 인쇄 및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PDF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다운로드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58983" y="2641600"/>
            <a:ext cx="665019" cy="138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93973" y="2558473"/>
            <a:ext cx="6383410" cy="2927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45527" y="2198255"/>
            <a:ext cx="2262909" cy="323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32432" y="2207491"/>
            <a:ext cx="544951" cy="29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36324" y="2212112"/>
            <a:ext cx="558802" cy="29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236688" y="2216733"/>
            <a:ext cx="544942" cy="29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41" y="2279129"/>
            <a:ext cx="186666" cy="18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2888" y="243387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81081" y="200213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12812" y="199289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59230" y="199289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45261" y="2327640"/>
            <a:ext cx="28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⑤</a:t>
            </a:r>
            <a:r>
              <a:rPr lang="en-US" altLang="ko-KR" sz="1200" dirty="0">
                <a:solidFill>
                  <a:srgbClr val="FF0000"/>
                </a:solidFill>
              </a:rPr>
              <a:t>	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37754" y="199289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46036" y="2327640"/>
            <a:ext cx="822037" cy="19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7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25" y="1816713"/>
            <a:ext cx="7984799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343098344"/>
              </p:ext>
            </p:extLst>
          </p:nvPr>
        </p:nvGraphicFramePr>
        <p:xfrm>
          <a:off x="300037" y="368300"/>
          <a:ext cx="8734022" cy="79758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데이터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온도달력선택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HVAC-INNERDATA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>
            <p:extLst>
              <p:ext uri="{D42A27DB-BD31-4B8C-83A1-F6EECF244321}">
                <p14:modId xmlns:p14="http://schemas.microsoft.com/office/powerpoint/2010/main" val="3913311224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전 날짜 달력 버튼 클릭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후 날짜 달력 버튼 클릭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달력화면에서 해당 날짜 선택 시 음영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해당 날짜 그래프 변경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시간별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 데이터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25" y="2232949"/>
            <a:ext cx="186666" cy="180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65725" y="2232949"/>
            <a:ext cx="186666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92743" y="2232949"/>
            <a:ext cx="186666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66836" y="2447637"/>
            <a:ext cx="2641600" cy="1505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0504" y="201479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60058" y="201479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19029" y="223121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495615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0" y="1803650"/>
            <a:ext cx="7918810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3642744678"/>
              </p:ext>
            </p:extLst>
          </p:nvPr>
        </p:nvGraphicFramePr>
        <p:xfrm>
          <a:off x="300037" y="368300"/>
          <a:ext cx="8734022" cy="79758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데이터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온도구역선택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HVAC-INNERDATA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>
            <p:extLst>
              <p:ext uri="{D42A27DB-BD31-4B8C-83A1-F6EECF244321}">
                <p14:modId xmlns:p14="http://schemas.microsoft.com/office/powerpoint/2010/main" val="1938166402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구역 </a:t>
                      </a:r>
                      <a:r>
                        <a:rPr lang="ko-KR" altLang="en-US" sz="1100" u="none" strike="noStrike" cap="none" dirty="0" err="1">
                          <a:latin typeface="+mj-ea"/>
                          <a:ea typeface="+mj-ea"/>
                        </a:rPr>
                        <a:t>드롭박스</a:t>
                      </a: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 클릭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latin typeface="+mj-ea"/>
                          <a:ea typeface="+mj-ea"/>
                        </a:rPr>
                        <a:t>원하는 구역 선택 가능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61" y="2214477"/>
            <a:ext cx="186666" cy="18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22834" y="2152075"/>
            <a:ext cx="554182" cy="260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22834" y="2447077"/>
            <a:ext cx="554182" cy="1653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86849" y="195127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86849" y="230447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11726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8" y="1803650"/>
            <a:ext cx="7971514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4285516845"/>
              </p:ext>
            </p:extLst>
          </p:nvPr>
        </p:nvGraphicFramePr>
        <p:xfrm>
          <a:off x="300037" y="368300"/>
          <a:ext cx="8734022" cy="79758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데이터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습도상세보기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HVAC-INNERDATA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>
            <p:extLst>
              <p:ext uri="{D42A27DB-BD31-4B8C-83A1-F6EECF244321}">
                <p14:modId xmlns:p14="http://schemas.microsoft.com/office/powerpoint/2010/main" val="347779942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기본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시간간격으로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일 데이터를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꺾은선 그래프로 표시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25" y="2214477"/>
            <a:ext cx="186666" cy="18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68945" y="2475349"/>
            <a:ext cx="6317673" cy="2927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12737" y="225597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03914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7" y="1790587"/>
            <a:ext cx="7951641" cy="3992400"/>
          </a:xfrm>
          <a:prstGeom prst="rect">
            <a:avLst/>
          </a:prstGeom>
        </p:spPr>
      </p:pic>
      <p:graphicFrame>
        <p:nvGraphicFramePr>
          <p:cNvPr id="143" name="Google Shape;143;p18"/>
          <p:cNvGraphicFramePr/>
          <p:nvPr>
            <p:extLst>
              <p:ext uri="{D42A27DB-BD31-4B8C-83A1-F6EECF244321}">
                <p14:modId xmlns:p14="http://schemas.microsoft.com/office/powerpoint/2010/main" val="2048039546"/>
              </p:ext>
            </p:extLst>
          </p:nvPr>
        </p:nvGraphicFramePr>
        <p:xfrm>
          <a:off x="300037" y="368300"/>
          <a:ext cx="8734022" cy="79758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12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Page Title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클린룸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 데이터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기압상세보기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ID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HVAC-INNERDATA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2023.09.20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Screen Path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>
            <p:extLst>
              <p:ext uri="{D42A27DB-BD31-4B8C-83A1-F6EECF244321}">
                <p14:modId xmlns:p14="http://schemas.microsoft.com/office/powerpoint/2010/main" val="1134429156"/>
              </p:ext>
            </p:extLst>
          </p:nvPr>
        </p:nvGraphicFramePr>
        <p:xfrm>
          <a:off x="9031412" y="368300"/>
          <a:ext cx="2872300" cy="6121400"/>
        </p:xfrm>
        <a:graphic>
          <a:graphicData uri="http://schemas.openxmlformats.org/drawingml/2006/table">
            <a:tbl>
              <a:tblPr>
                <a:noFill/>
                <a:tableStyleId>{F06D7B2B-4238-4F30-B13F-54B07B695728}</a:tableStyleId>
              </a:tblPr>
              <a:tblGrid>
                <a:gridCol w="5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/>
                          <a:sym typeface="Arial"/>
                        </a:rPr>
                        <a:t>Description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D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1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기본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시간간격으로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일 데이터를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꺾은선 그래프로 표시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4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5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6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7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8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-US" altLang="ko-KR"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latin typeface="+mj-ea"/>
                          <a:ea typeface="+mj-ea"/>
                        </a:rPr>
                        <a:t>9</a:t>
                      </a: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 dirty="0">
                        <a:latin typeface="+mj-ea"/>
                        <a:ea typeface="+mj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2A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0169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61" y="2205238"/>
            <a:ext cx="186666" cy="18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59709" y="2475349"/>
            <a:ext cx="6317673" cy="2927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12737" y="225597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82186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2537</Words>
  <Application>Microsoft Office PowerPoint</Application>
  <PresentationFormat>와이드스크린</PresentationFormat>
  <Paragraphs>1217</Paragraphs>
  <Slides>46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Malgun Gothic</vt:lpstr>
      <vt:lpstr>Malgun Gothic</vt:lpstr>
      <vt:lpstr>아리따-돋움4.0(TTF)-Medium</vt:lpstr>
      <vt:lpstr>Arial</vt:lpstr>
      <vt:lpstr>Office 테마</vt:lpstr>
      <vt:lpstr>HVACEMS : 화면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302 01</dc:creator>
  <cp:lastModifiedBy>종태 정</cp:lastModifiedBy>
  <cp:revision>242</cp:revision>
  <dcterms:modified xsi:type="dcterms:W3CDTF">2023-10-03T07:00:37Z</dcterms:modified>
</cp:coreProperties>
</file>